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10"/>
  </p:notesMasterIdLst>
  <p:sldIdLst>
    <p:sldId id="256" r:id="rId2"/>
    <p:sldId id="257" r:id="rId3"/>
    <p:sldId id="259" r:id="rId4"/>
    <p:sldId id="264" r:id="rId5"/>
    <p:sldId id="265" r:id="rId6"/>
    <p:sldId id="266" r:id="rId7"/>
    <p:sldId id="269" r:id="rId8"/>
    <p:sldId id="26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AFF"/>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753"/>
    <p:restoredTop sz="68012"/>
  </p:normalViewPr>
  <p:slideViewPr>
    <p:cSldViewPr snapToGrid="0">
      <p:cViewPr varScale="1">
        <p:scale>
          <a:sx n="73" d="100"/>
          <a:sy n="73" d="100"/>
        </p:scale>
        <p:origin x="224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39E25F-2F4D-2B49-AEC3-F400A2DE2F8C}" type="datetimeFigureOut">
              <a:rPr lang="en-US" smtClean="0"/>
              <a:t>11/18/24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16799C-7DDF-BA4F-BE3E-43FE9E377A3D}" type="slidenum">
              <a:rPr lang="en-US" smtClean="0"/>
              <a:t>‹#›</a:t>
            </a:fld>
            <a:endParaRPr lang="en-US"/>
          </a:p>
        </p:txBody>
      </p:sp>
    </p:spTree>
    <p:extLst>
      <p:ext uri="{BB962C8B-B14F-4D97-AF65-F5344CB8AC3E}">
        <p14:creationId xmlns:p14="http://schemas.microsoft.com/office/powerpoint/2010/main" val="22976238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16799C-7DDF-BA4F-BE3E-43FE9E377A3D}" type="slidenum">
              <a:rPr lang="en-US" smtClean="0"/>
              <a:t>2</a:t>
            </a:fld>
            <a:endParaRPr lang="en-US"/>
          </a:p>
        </p:txBody>
      </p:sp>
    </p:spTree>
    <p:extLst>
      <p:ext uri="{BB962C8B-B14F-4D97-AF65-F5344CB8AC3E}">
        <p14:creationId xmlns:p14="http://schemas.microsoft.com/office/powerpoint/2010/main" val="23597114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Removed irrelevant columns, e.g. </a:t>
            </a:r>
            <a:r>
              <a:rPr lang="en-GB" sz="1200" dirty="0">
                <a:solidFill>
                  <a:srgbClr val="FFFFFF"/>
                </a:solidFill>
              </a:rPr>
              <a:t>metrics such as interceptions, progressive carries, long-distance passes </a:t>
            </a:r>
            <a:r>
              <a:rPr lang="en-GB" sz="1200" dirty="0" err="1">
                <a:solidFill>
                  <a:srgbClr val="FFFFFF"/>
                </a:solidFill>
              </a:rPr>
              <a:t>ect</a:t>
            </a:r>
            <a:r>
              <a:rPr lang="en-GB" sz="1200" dirty="0">
                <a:solidFill>
                  <a:srgbClr val="FFFFFF"/>
                </a:solidFill>
              </a:rPr>
              <a:t>. as these are not typically useful for evaluating forward players, as these actions are not part of their role in a team and so these actions are rarely carried out by forward players. Consequently, these statistics do not provide meaningful indicators of forward performance or a reliable bases for player comparisons. </a:t>
            </a:r>
          </a:p>
          <a:p>
            <a:endParaRPr lang="en-US" dirty="0"/>
          </a:p>
        </p:txBody>
      </p:sp>
      <p:sp>
        <p:nvSpPr>
          <p:cNvPr id="4" name="Slide Number Placeholder 3"/>
          <p:cNvSpPr>
            <a:spLocks noGrp="1"/>
          </p:cNvSpPr>
          <p:nvPr>
            <p:ph type="sldNum" sz="quarter" idx="5"/>
          </p:nvPr>
        </p:nvSpPr>
        <p:spPr/>
        <p:txBody>
          <a:bodyPr/>
          <a:lstStyle/>
          <a:p>
            <a:fld id="{CA16799C-7DDF-BA4F-BE3E-43FE9E377A3D}" type="slidenum">
              <a:rPr lang="en-US" smtClean="0"/>
              <a:t>3</a:t>
            </a:fld>
            <a:endParaRPr lang="en-US"/>
          </a:p>
        </p:txBody>
      </p:sp>
    </p:spTree>
    <p:extLst>
      <p:ext uri="{BB962C8B-B14F-4D97-AF65-F5344CB8AC3E}">
        <p14:creationId xmlns:p14="http://schemas.microsoft.com/office/powerpoint/2010/main" val="35347465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0000"/>
              </a:lnSpc>
              <a:spcAft>
                <a:spcPts val="600"/>
              </a:spcAft>
              <a:buClr>
                <a:schemeClr val="accent4"/>
              </a:buClr>
            </a:pPr>
            <a:endParaRPr lang="en-US" sz="1200" spc="20" dirty="0">
              <a:solidFill>
                <a:schemeClr val="tx1">
                  <a:alpha val="58000"/>
                </a:schemeClr>
              </a:solidFill>
            </a:endParaRPr>
          </a:p>
        </p:txBody>
      </p:sp>
      <p:sp>
        <p:nvSpPr>
          <p:cNvPr id="4" name="Slide Number Placeholder 3"/>
          <p:cNvSpPr>
            <a:spLocks noGrp="1"/>
          </p:cNvSpPr>
          <p:nvPr>
            <p:ph type="sldNum" sz="quarter" idx="5"/>
          </p:nvPr>
        </p:nvSpPr>
        <p:spPr/>
        <p:txBody>
          <a:bodyPr/>
          <a:lstStyle/>
          <a:p>
            <a:fld id="{CA16799C-7DDF-BA4F-BE3E-43FE9E377A3D}" type="slidenum">
              <a:rPr lang="en-US" smtClean="0"/>
              <a:t>7</a:t>
            </a:fld>
            <a:endParaRPr lang="en-US"/>
          </a:p>
        </p:txBody>
      </p:sp>
    </p:spTree>
    <p:extLst>
      <p:ext uri="{BB962C8B-B14F-4D97-AF65-F5344CB8AC3E}">
        <p14:creationId xmlns:p14="http://schemas.microsoft.com/office/powerpoint/2010/main" val="33991506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16799C-7DDF-BA4F-BE3E-43FE9E377A3D}" type="slidenum">
              <a:rPr lang="en-US" smtClean="0"/>
              <a:t>8</a:t>
            </a:fld>
            <a:endParaRPr lang="en-US"/>
          </a:p>
        </p:txBody>
      </p:sp>
    </p:spTree>
    <p:extLst>
      <p:ext uri="{BB962C8B-B14F-4D97-AF65-F5344CB8AC3E}">
        <p14:creationId xmlns:p14="http://schemas.microsoft.com/office/powerpoint/2010/main" val="19793878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40013" y="484479"/>
            <a:ext cx="6911974" cy="2954655"/>
          </a:xfrm>
        </p:spPr>
        <p:txBody>
          <a:bodyPr anchor="b">
            <a:normAutofit/>
          </a:bodyPr>
          <a:lstStyle>
            <a:lvl1pPr algn="ctr">
              <a:defRPr sz="5600" cap="all" spc="-100" baseline="0"/>
            </a:lvl1pPr>
          </a:lstStyle>
          <a:p>
            <a:r>
              <a:rPr lang="en-US"/>
              <a:t>Click to edit Master title style</a:t>
            </a:r>
            <a:endParaRPr lang="en-US" dirty="0"/>
          </a:p>
        </p:txBody>
      </p:sp>
      <p:sp>
        <p:nvSpPr>
          <p:cNvPr id="3" name="Subtitle 2"/>
          <p:cNvSpPr>
            <a:spLocks noGrp="1"/>
          </p:cNvSpPr>
          <p:nvPr>
            <p:ph type="subTitle" idx="1"/>
          </p:nvPr>
        </p:nvSpPr>
        <p:spPr>
          <a:xfrm>
            <a:off x="2640013" y="3799133"/>
            <a:ext cx="6911974" cy="1969841"/>
          </a:xfrm>
        </p:spPr>
        <p:txBody>
          <a:bodyPr>
            <a:normAutofit/>
          </a:bodyPr>
          <a:lstStyle>
            <a:lvl1pPr marL="0" indent="0" algn="ctr">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2395C5C9-164C-46B3-A87E-7660D39D3106}" type="datetime2">
              <a:rPr lang="en-US" smtClean="0"/>
              <a:t>Monday, November 18, 2024</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3721011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720000" y="2636838"/>
            <a:ext cx="10728325" cy="31321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5B75179A-1E2B-41AB-B400-4F1B4022FAEE}" type="datetime2">
              <a:rPr lang="en-US" smtClean="0"/>
              <a:t>Monday, November 18,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5837256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140486" y="720000"/>
            <a:ext cx="1477328" cy="5048975"/>
          </a:xfrm>
        </p:spPr>
        <p:txBody>
          <a:bodyPr vert="eaVert">
            <a:normAutofit/>
          </a:bodyPr>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31838" y="720000"/>
            <a:ext cx="8929614" cy="50489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05681D0F-6595-4F14-8EF3-954CD87C797B}" type="datetime2">
              <a:rPr lang="en-US" smtClean="0"/>
              <a:t>Monday, November 18,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5046664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720000" y="2541600"/>
            <a:ext cx="10728325" cy="3227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4DDCFF8A-AAF8-4A12-8A91-9CA0EAF6CBB9}" type="datetime2">
              <a:rPr lang="en-US" smtClean="0"/>
              <a:t>Monday, November 18, 2024</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910960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6" cy="2879724"/>
          </a:xfrm>
        </p:spPr>
        <p:txBody>
          <a:bodyPr anchor="b">
            <a:normAutofit/>
          </a:bodyPr>
          <a:lstStyle>
            <a:lvl1pPr>
              <a:defRPr sz="5600"/>
            </a:lvl1pPr>
          </a:lstStyle>
          <a:p>
            <a:r>
              <a:rPr lang="en-US"/>
              <a:t>Click to edit Master title style</a:t>
            </a:r>
            <a:endParaRPr lang="en-US" dirty="0"/>
          </a:p>
        </p:txBody>
      </p:sp>
      <p:sp>
        <p:nvSpPr>
          <p:cNvPr id="3" name="Text Placeholder 2"/>
          <p:cNvSpPr>
            <a:spLocks noGrp="1"/>
          </p:cNvSpPr>
          <p:nvPr>
            <p:ph type="body" idx="1"/>
          </p:nvPr>
        </p:nvSpPr>
        <p:spPr>
          <a:xfrm>
            <a:off x="719910" y="3858924"/>
            <a:ext cx="10728326" cy="1919076"/>
          </a:xfrm>
        </p:spPr>
        <p:txBody>
          <a:bodyPr>
            <a:normAutofit/>
          </a:bodyPr>
          <a:lstStyle>
            <a:lvl1pPr marL="0" indent="0">
              <a:buNone/>
              <a:defRPr sz="2800">
                <a:solidFill>
                  <a:schemeClr val="tx1">
                    <a:tint val="75000"/>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ABCC25C3-021A-4B0B-8F70-0C181FE1CF45}" type="datetime2">
              <a:rPr lang="en-US" smtClean="0"/>
              <a:t>Monday, November 18,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4895137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7200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58400" y="2541600"/>
            <a:ext cx="5003801" cy="3234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0C23D88D-8CEC-4ED9-A53B-5596187D9A16}" type="datetime2">
              <a:rPr lang="en-US" smtClean="0"/>
              <a:t>Monday, November 18, 2024</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6913759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5" cy="673005"/>
          </a:xfrm>
        </p:spPr>
        <p:txBody>
          <a:bodyPr>
            <a:normAutofit/>
          </a:bodyPr>
          <a:lstStyle/>
          <a:p>
            <a:r>
              <a:rPr lang="en-US"/>
              <a:t>Click to edit Master title style</a:t>
            </a:r>
            <a:endParaRPr lang="en-US" dirty="0"/>
          </a:p>
        </p:txBody>
      </p:sp>
      <p:sp>
        <p:nvSpPr>
          <p:cNvPr id="3" name="Text Placeholder 2"/>
          <p:cNvSpPr>
            <a:spLocks noGrp="1"/>
          </p:cNvSpPr>
          <p:nvPr>
            <p:ph type="body" idx="1"/>
          </p:nvPr>
        </p:nvSpPr>
        <p:spPr>
          <a:xfrm>
            <a:off x="720000" y="1840698"/>
            <a:ext cx="5015638" cy="565796"/>
          </a:xfrm>
        </p:spPr>
        <p:txBody>
          <a:bodyPr wrap="square"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20000" y="2541600"/>
            <a:ext cx="5003801"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400" y="1840698"/>
            <a:ext cx="5015638" cy="565796"/>
          </a:xfrm>
        </p:spPr>
        <p:txBody>
          <a:bodyPr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4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731837" y="6138000"/>
            <a:ext cx="3095626" cy="720000"/>
          </a:xfrm>
          <a:prstGeom prst="rect">
            <a:avLst/>
          </a:prstGeom>
        </p:spPr>
        <p:txBody>
          <a:bodyPr/>
          <a:lstStyle/>
          <a:p>
            <a:fld id="{D2CCD382-DFDA-4722-A27A-59C21AD112F2}" type="datetime2">
              <a:rPr lang="en-US" smtClean="0"/>
              <a:t>Monday, November 18, 2024</a:t>
            </a:fld>
            <a:endParaRPr lang="en-US"/>
          </a:p>
        </p:txBody>
      </p:sp>
      <p:sp>
        <p:nvSpPr>
          <p:cNvPr id="8" name="Footer Placeholder 7"/>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9" name="Slide Number Placeholder 8"/>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6898752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731837" y="6138000"/>
            <a:ext cx="3095626" cy="720000"/>
          </a:xfrm>
          <a:prstGeom prst="rect">
            <a:avLst/>
          </a:prstGeom>
        </p:spPr>
        <p:txBody>
          <a:bodyPr/>
          <a:lstStyle/>
          <a:p>
            <a:fld id="{22F2A30D-1C09-413F-AAB1-38F366000715}" type="datetime2">
              <a:rPr lang="en-US" smtClean="0"/>
              <a:t>Monday, November 18, 2024</a:t>
            </a:fld>
            <a:endParaRPr lang="en-US"/>
          </a:p>
        </p:txBody>
      </p:sp>
      <p:sp>
        <p:nvSpPr>
          <p:cNvPr id="4" name="Footer Placeholder 3"/>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5" name="Slide Number Placeholder 4"/>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301821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31837" y="6138000"/>
            <a:ext cx="3095626" cy="720000"/>
          </a:xfrm>
          <a:prstGeom prst="rect">
            <a:avLst/>
          </a:prstGeom>
        </p:spPr>
        <p:txBody>
          <a:bodyPr/>
          <a:lstStyle/>
          <a:p>
            <a:fld id="{6DB82B9C-D65E-4F64-95C3-B10F3B00F0D9}" type="datetime2">
              <a:rPr lang="en-US" smtClean="0"/>
              <a:t>Monday, November 18, 2024</a:t>
            </a:fld>
            <a:endParaRPr lang="en-US"/>
          </a:p>
        </p:txBody>
      </p:sp>
      <p:sp>
        <p:nvSpPr>
          <p:cNvPr id="3" name="Footer Placeholder 2"/>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4" name="Slide Number Placeholder 3"/>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40271523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107463" cy="1477328"/>
          </a:xfrm>
        </p:spPr>
        <p:txBody>
          <a:bodyPr anchor="t" anchorCtr="0">
            <a:normAutofit/>
          </a:bodyPr>
          <a:lstStyle>
            <a:lvl1pPr>
              <a:lnSpc>
                <a:spcPct val="100000"/>
              </a:lnSpc>
              <a:defRPr sz="2800"/>
            </a:lvl1pPr>
          </a:lstStyle>
          <a:p>
            <a:r>
              <a:rPr lang="en-US"/>
              <a:t>Click to edit Master title style</a:t>
            </a:r>
            <a:endParaRPr lang="en-US" dirty="0"/>
          </a:p>
        </p:txBody>
      </p:sp>
      <p:sp>
        <p:nvSpPr>
          <p:cNvPr id="3" name="Content Placeholder 2"/>
          <p:cNvSpPr>
            <a:spLocks noGrp="1"/>
          </p:cNvSpPr>
          <p:nvPr>
            <p:ph idx="1"/>
          </p:nvPr>
        </p:nvSpPr>
        <p:spPr>
          <a:xfrm>
            <a:off x="4548188" y="584662"/>
            <a:ext cx="6911974" cy="5184313"/>
          </a:xfrm>
        </p:spPr>
        <p:txBody>
          <a:bodyPr/>
          <a:lstStyle>
            <a:lvl1pPr marL="0" indent="0">
              <a:lnSpc>
                <a:spcPct val="100000"/>
              </a:lnSpc>
              <a:buNone/>
              <a:defRPr sz="4800"/>
            </a:lvl1pPr>
            <a:lvl2pPr marL="914400" indent="-457200">
              <a:buFont typeface="Arial" panose="020B0604020202020204" pitchFamily="34" charset="0"/>
              <a:buChar char="•"/>
              <a:defRPr sz="2000"/>
            </a:lvl2pPr>
            <a:lvl3pPr marL="1257300" indent="-342900">
              <a:buFont typeface="Arial" panose="020B0604020202020204" pitchFamily="34" charset="0"/>
              <a:buChar char="•"/>
              <a:defRPr sz="2000"/>
            </a:lvl3pPr>
            <a:lvl4pPr marL="1714500" indent="-342900">
              <a:buFont typeface="Arial" panose="020B0604020202020204" pitchFamily="34" charset="0"/>
              <a:buChar char="•"/>
              <a:defRPr sz="2000"/>
            </a:lvl4pPr>
            <a:lvl5pPr marL="2171700" indent="-342900">
              <a:buFont typeface="Arial" panose="020B0604020202020204" pitchFamily="34" charset="0"/>
              <a:buChar cha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0000" y="2541600"/>
            <a:ext cx="3107463" cy="32318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B7F5FDCC-6AAC-4A08-B9E0-3793AB5E64C3}" type="datetime2">
              <a:rPr lang="en-US" smtClean="0"/>
              <a:t>Monday, November 18, 2024</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839335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095626" cy="1476000"/>
          </a:xfrm>
        </p:spPr>
        <p:txBody>
          <a:bodyPr anchor="t" anchorCtr="0">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548188" y="728664"/>
            <a:ext cx="6923812" cy="5040312"/>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0000" y="2541600"/>
            <a:ext cx="3095625" cy="3232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349FE94D-439C-40F1-900E-BC07940E3988}" type="datetime2">
              <a:rPr lang="en-US" smtClean="0"/>
              <a:t>Monday, November 18, 2024</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9314219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646535-AEF6-4883-A4F9-EEC1F8B4319E}"/>
              </a:ext>
            </a:extLst>
          </p:cNvPr>
          <p:cNvSpPr/>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720000" y="619200"/>
            <a:ext cx="10728322" cy="1477328"/>
          </a:xfrm>
          <a:prstGeom prst="rect">
            <a:avLst/>
          </a:prstGeom>
        </p:spPr>
        <p:txBody>
          <a:bodyPr vert="horz" wrap="square" lIns="0" tIns="0" rIns="0" bIns="0" rtlCol="0" anchor="t" anchorCtr="0">
            <a:normAutofit/>
          </a:bodyPr>
          <a:lstStyle/>
          <a:p>
            <a:endParaRPr lang="en-US" dirty="0"/>
          </a:p>
        </p:txBody>
      </p:sp>
      <p:sp>
        <p:nvSpPr>
          <p:cNvPr id="3" name="Text Placeholder 2"/>
          <p:cNvSpPr>
            <a:spLocks noGrp="1"/>
          </p:cNvSpPr>
          <p:nvPr>
            <p:ph type="body" idx="1"/>
          </p:nvPr>
        </p:nvSpPr>
        <p:spPr>
          <a:xfrm>
            <a:off x="720000" y="2541600"/>
            <a:ext cx="10728325" cy="3227375"/>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31837" y="6138000"/>
            <a:ext cx="3095626" cy="720000"/>
          </a:xfrm>
          <a:prstGeom prst="rect">
            <a:avLst/>
          </a:prstGeom>
        </p:spPr>
        <p:txBody>
          <a:bodyPr vert="horz" lIns="0" tIns="180000" rIns="0" bIns="180000" rtlCol="0" anchor="ctr"/>
          <a:lstStyle>
            <a:lvl1pPr algn="l">
              <a:lnSpc>
                <a:spcPct val="120000"/>
              </a:lnSpc>
              <a:defRPr sz="1200" spc="20" baseline="0">
                <a:solidFill>
                  <a:schemeClr val="tx1"/>
                </a:solidFill>
                <a:latin typeface="+mn-lt"/>
              </a:defRPr>
            </a:lvl1pPr>
          </a:lstStyle>
          <a:p>
            <a:fld id="{8DEA2CF1-0EB2-4673-802D-3371233E4A77}" type="datetime2">
              <a:rPr lang="en-US" smtClean="0"/>
              <a:t>Monday, November 18, 2024</a:t>
            </a:fld>
            <a:endParaRPr lang="en-US" dirty="0"/>
          </a:p>
        </p:txBody>
      </p:sp>
      <p:sp>
        <p:nvSpPr>
          <p:cNvPr id="5" name="Footer Placeholder 4"/>
          <p:cNvSpPr>
            <a:spLocks noGrp="1"/>
          </p:cNvSpPr>
          <p:nvPr>
            <p:ph type="ftr" sz="quarter" idx="3"/>
          </p:nvPr>
        </p:nvSpPr>
        <p:spPr>
          <a:xfrm>
            <a:off x="4548188" y="6138000"/>
            <a:ext cx="5003800" cy="720000"/>
          </a:xfrm>
          <a:prstGeom prst="rect">
            <a:avLst/>
          </a:prstGeom>
        </p:spPr>
        <p:txBody>
          <a:bodyPr vert="horz" lIns="0" tIns="180000" rIns="0" bIns="180000" rtlCol="0" anchor="ctr"/>
          <a:lstStyle>
            <a:lvl1pPr algn="ctr">
              <a:lnSpc>
                <a:spcPct val="120000"/>
              </a:lnSpc>
              <a:defRPr sz="1200" spc="20" baseline="0">
                <a:solidFill>
                  <a:schemeClr val="tx1"/>
                </a:solidFill>
                <a:latin typeface="+mn-lt"/>
              </a:defRPr>
            </a:lvl1pPr>
          </a:lstStyle>
          <a:p>
            <a:pPr algn="l"/>
            <a:r>
              <a:rPr lang="en-US"/>
              <a:t>Sample Footer Text</a:t>
            </a:r>
            <a:endParaRPr lang="en-US" dirty="0"/>
          </a:p>
        </p:txBody>
      </p:sp>
      <p:sp>
        <p:nvSpPr>
          <p:cNvPr id="6" name="Slide Number Placeholder 5"/>
          <p:cNvSpPr>
            <a:spLocks noGrp="1"/>
          </p:cNvSpPr>
          <p:nvPr>
            <p:ph type="sldNum" sz="quarter" idx="4"/>
          </p:nvPr>
        </p:nvSpPr>
        <p:spPr>
          <a:xfrm>
            <a:off x="10272713" y="6138000"/>
            <a:ext cx="1187449" cy="720000"/>
          </a:xfrm>
          <a:prstGeom prst="rect">
            <a:avLst/>
          </a:prstGeom>
        </p:spPr>
        <p:txBody>
          <a:bodyPr vert="horz" lIns="0" tIns="180000" rIns="0" bIns="180000" rtlCol="0" anchor="ctr"/>
          <a:lstStyle>
            <a:lvl1pPr algn="r">
              <a:lnSpc>
                <a:spcPct val="120000"/>
              </a:lnSpc>
              <a:defRPr sz="1200" spc="20" baseline="0">
                <a:solidFill>
                  <a:schemeClr val="tx1"/>
                </a:solidFill>
                <a:latin typeface="+mn-lt"/>
              </a:defRPr>
            </a:lvl1p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3344474747"/>
      </p:ext>
    </p:extLst>
  </p:cSld>
  <p:clrMap bg1="dk1" tx1="lt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hf sldNum="0" hdr="0" ftr="0" dt="0"/>
  <p:txStyles>
    <p:titleStyle>
      <a:lvl1pPr algn="l" defTabSz="914400" rtl="0" eaLnBrk="1" latinLnBrk="0" hangingPunct="1">
        <a:lnSpc>
          <a:spcPct val="88000"/>
        </a:lnSpc>
        <a:spcBef>
          <a:spcPct val="0"/>
        </a:spcBef>
        <a:buNone/>
        <a:defRPr sz="4400" kern="1200" cap="none" spc="4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1pPr>
      <a:lvl2pPr marL="6858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2pPr>
      <a:lvl3pPr marL="11430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3pPr>
      <a:lvl4pPr marL="16002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4pPr>
      <a:lvl5pPr marL="20574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BDE63055-C438-4977-B234-872D73E6C4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4" descr="A screenshot of a computer&#10;&#10;Description automatically generated">
            <a:extLst>
              <a:ext uri="{FF2B5EF4-FFF2-40B4-BE49-F238E27FC236}">
                <a16:creationId xmlns:a16="http://schemas.microsoft.com/office/drawing/2014/main" id="{92224EC9-42E6-2BF2-EE98-F5B26861242A}"/>
              </a:ext>
            </a:extLst>
          </p:cNvPr>
          <p:cNvPicPr>
            <a:picLocks noChangeAspect="1"/>
          </p:cNvPicPr>
          <p:nvPr/>
        </p:nvPicPr>
        <p:blipFill>
          <a:blip r:embed="rId2"/>
          <a:srcRect t="9978" r="-1" b="-1"/>
          <a:stretch/>
        </p:blipFill>
        <p:spPr>
          <a:xfrm>
            <a:off x="20" y="10"/>
            <a:ext cx="12188932" cy="6857990"/>
          </a:xfrm>
          <a:prstGeom prst="rect">
            <a:avLst/>
          </a:prstGeom>
        </p:spPr>
      </p:pic>
      <p:sp>
        <p:nvSpPr>
          <p:cNvPr id="18" name="Rectangle 17">
            <a:extLst>
              <a:ext uri="{FF2B5EF4-FFF2-40B4-BE49-F238E27FC236}">
                <a16:creationId xmlns:a16="http://schemas.microsoft.com/office/drawing/2014/main" id="{497BC505-FE0C-4637-A29D-B71DFBBBAA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852794"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D694BB8-F0D2-C0D8-2EC8-6C10F1E411A0}"/>
              </a:ext>
            </a:extLst>
          </p:cNvPr>
          <p:cNvSpPr>
            <a:spLocks noGrp="1"/>
          </p:cNvSpPr>
          <p:nvPr>
            <p:ph type="ctrTitle"/>
          </p:nvPr>
        </p:nvSpPr>
        <p:spPr>
          <a:xfrm>
            <a:off x="6480000" y="1449388"/>
            <a:ext cx="5015638" cy="2075012"/>
          </a:xfrm>
        </p:spPr>
        <p:txBody>
          <a:bodyPr>
            <a:normAutofit/>
          </a:bodyPr>
          <a:lstStyle/>
          <a:p>
            <a:r>
              <a:rPr lang="en-US" sz="4800"/>
              <a:t>2022/23 Premier League forward player statistics (First 23 games) </a:t>
            </a:r>
          </a:p>
        </p:txBody>
      </p:sp>
      <p:sp>
        <p:nvSpPr>
          <p:cNvPr id="3" name="Subtitle 2">
            <a:extLst>
              <a:ext uri="{FF2B5EF4-FFF2-40B4-BE49-F238E27FC236}">
                <a16:creationId xmlns:a16="http://schemas.microsoft.com/office/drawing/2014/main" id="{F4C9939A-4757-21E8-8F8A-FD03B1641366}"/>
              </a:ext>
            </a:extLst>
          </p:cNvPr>
          <p:cNvSpPr>
            <a:spLocks noGrp="1"/>
          </p:cNvSpPr>
          <p:nvPr>
            <p:ph type="subTitle" idx="1"/>
          </p:nvPr>
        </p:nvSpPr>
        <p:spPr>
          <a:xfrm>
            <a:off x="6480000" y="3830398"/>
            <a:ext cx="5015638" cy="1219439"/>
          </a:xfrm>
        </p:spPr>
        <p:txBody>
          <a:bodyPr>
            <a:normAutofit/>
          </a:bodyPr>
          <a:lstStyle/>
          <a:p>
            <a:r>
              <a:rPr lang="en-US">
                <a:solidFill>
                  <a:schemeClr val="tx1"/>
                </a:solidFill>
              </a:rPr>
              <a:t>Nathan Weir </a:t>
            </a:r>
          </a:p>
        </p:txBody>
      </p:sp>
      <p:grpSp>
        <p:nvGrpSpPr>
          <p:cNvPr id="20" name="Group 19">
            <a:extLst>
              <a:ext uri="{FF2B5EF4-FFF2-40B4-BE49-F238E27FC236}">
                <a16:creationId xmlns:a16="http://schemas.microsoft.com/office/drawing/2014/main" id="{F2FD01A0-E6FF-41CD-AEBD-279232B90D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13952" y="317452"/>
            <a:ext cx="2088038" cy="719230"/>
            <a:chOff x="4532666" y="505937"/>
            <a:chExt cx="2981730" cy="1027064"/>
          </a:xfrm>
        </p:grpSpPr>
        <p:sp>
          <p:nvSpPr>
            <p:cNvPr id="21" name="Freeform 78">
              <a:extLst>
                <a:ext uri="{FF2B5EF4-FFF2-40B4-BE49-F238E27FC236}">
                  <a16:creationId xmlns:a16="http://schemas.microsoft.com/office/drawing/2014/main" id="{811C6308-5554-4129-8881-A95AF512C52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4532666" y="754398"/>
              <a:ext cx="694205" cy="713383"/>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2" name="Freeform 79">
              <a:extLst>
                <a:ext uri="{FF2B5EF4-FFF2-40B4-BE49-F238E27FC236}">
                  <a16:creationId xmlns:a16="http://schemas.microsoft.com/office/drawing/2014/main" id="{C28F3A03-B53B-433E-8DF7-6B13336D0A5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5791465" y="505937"/>
              <a:ext cx="587404" cy="943792"/>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3" name="Freeform 85">
              <a:extLst>
                <a:ext uri="{FF2B5EF4-FFF2-40B4-BE49-F238E27FC236}">
                  <a16:creationId xmlns:a16="http://schemas.microsoft.com/office/drawing/2014/main" id="{E990BBBC-E616-4D0E-9917-A6CA72AAEA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7087193" y="757585"/>
              <a:ext cx="427203" cy="775416"/>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grpSp>
        <p:nvGrpSpPr>
          <p:cNvPr id="25" name="Group 24">
            <a:extLst>
              <a:ext uri="{FF2B5EF4-FFF2-40B4-BE49-F238E27FC236}">
                <a16:creationId xmlns:a16="http://schemas.microsoft.com/office/drawing/2014/main" id="{3C9AA14C-80A4-427C-A911-28CD20C56E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5706" y="5503147"/>
            <a:ext cx="2117174" cy="588806"/>
            <a:chOff x="4549904" y="5078157"/>
            <a:chExt cx="3023338" cy="840818"/>
          </a:xfrm>
        </p:grpSpPr>
        <p:sp>
          <p:nvSpPr>
            <p:cNvPr id="26" name="Freeform 80">
              <a:extLst>
                <a:ext uri="{FF2B5EF4-FFF2-40B4-BE49-F238E27FC236}">
                  <a16:creationId xmlns:a16="http://schemas.microsoft.com/office/drawing/2014/main" id="{EF32CDAF-4619-4949-9516-1E042181EBF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5690691" y="5352589"/>
              <a:ext cx="749228" cy="383544"/>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7" name="Freeform 84">
              <a:extLst>
                <a:ext uri="{FF2B5EF4-FFF2-40B4-BE49-F238E27FC236}">
                  <a16:creationId xmlns:a16="http://schemas.microsoft.com/office/drawing/2014/main" id="{270C485D-6BA8-4BF7-B72C-2B14A43A66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274527">
              <a:off x="6910134" y="5062687"/>
              <a:ext cx="647637" cy="678578"/>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8" name="Freeform 87">
              <a:extLst>
                <a:ext uri="{FF2B5EF4-FFF2-40B4-BE49-F238E27FC236}">
                  <a16:creationId xmlns:a16="http://schemas.microsoft.com/office/drawing/2014/main" id="{79239B91-4327-43B3-AED5-CB9EC1653B4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4430858">
              <a:off x="4571743" y="5071596"/>
              <a:ext cx="626472" cy="670149"/>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sp>
        <p:nvSpPr>
          <p:cNvPr id="5" name="TextBox 4">
            <a:extLst>
              <a:ext uri="{FF2B5EF4-FFF2-40B4-BE49-F238E27FC236}">
                <a16:creationId xmlns:a16="http://schemas.microsoft.com/office/drawing/2014/main" id="{72960210-3B2D-CDA0-F267-EC5FA652C591}"/>
              </a:ext>
            </a:extLst>
          </p:cNvPr>
          <p:cNvSpPr txBox="1"/>
          <p:nvPr/>
        </p:nvSpPr>
        <p:spPr>
          <a:xfrm>
            <a:off x="4682532" y="1678075"/>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315135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7FD0D75-1382-4CB8-BFB1-972F6DF554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45424FD-F6A1-4096-9DD4-4411854956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97350C4-DBB0-B5BA-8255-4D4A7866A6F8}"/>
              </a:ext>
            </a:extLst>
          </p:cNvPr>
          <p:cNvSpPr>
            <a:spLocks noGrp="1"/>
          </p:cNvSpPr>
          <p:nvPr>
            <p:ph type="title"/>
          </p:nvPr>
        </p:nvSpPr>
        <p:spPr>
          <a:xfrm>
            <a:off x="720000" y="619200"/>
            <a:ext cx="4991961" cy="1476000"/>
          </a:xfrm>
        </p:spPr>
        <p:txBody>
          <a:bodyPr wrap="square" anchor="ctr">
            <a:normAutofit/>
          </a:bodyPr>
          <a:lstStyle/>
          <a:p>
            <a:r>
              <a:rPr lang="en-US" dirty="0"/>
              <a:t>The Dataset and MongoDB Queries </a:t>
            </a:r>
          </a:p>
        </p:txBody>
      </p:sp>
      <p:sp>
        <p:nvSpPr>
          <p:cNvPr id="3" name="Content Placeholder 2">
            <a:extLst>
              <a:ext uri="{FF2B5EF4-FFF2-40B4-BE49-F238E27FC236}">
                <a16:creationId xmlns:a16="http://schemas.microsoft.com/office/drawing/2014/main" id="{8DB81867-977A-4BB6-536C-437BF11A4E84}"/>
              </a:ext>
            </a:extLst>
          </p:cNvPr>
          <p:cNvSpPr>
            <a:spLocks noGrp="1"/>
          </p:cNvSpPr>
          <p:nvPr>
            <p:ph idx="1"/>
          </p:nvPr>
        </p:nvSpPr>
        <p:spPr>
          <a:xfrm>
            <a:off x="0" y="1820862"/>
            <a:ext cx="6419189" cy="4017230"/>
          </a:xfrm>
        </p:spPr>
        <p:txBody>
          <a:bodyPr>
            <a:normAutofit fontScale="92500" lnSpcReduction="10000"/>
          </a:bodyPr>
          <a:lstStyle/>
          <a:p>
            <a:r>
              <a:rPr lang="en-US" sz="1800" dirty="0">
                <a:solidFill>
                  <a:srgbClr val="FFFFFF"/>
                </a:solidFill>
              </a:rPr>
              <a:t>I selected a large dataset that gives in-depth in-game statistics from football’s top 5 European leagues for the first 23 league games of the 2022/23 season.  </a:t>
            </a:r>
          </a:p>
          <a:p>
            <a:r>
              <a:rPr lang="en-US" sz="1800" dirty="0">
                <a:solidFill>
                  <a:srgbClr val="FFFFFF"/>
                </a:solidFill>
              </a:rPr>
              <a:t>Next, I downloaded this dataset from Kaggle. </a:t>
            </a:r>
          </a:p>
          <a:p>
            <a:r>
              <a:rPr lang="en-US" sz="1800" dirty="0">
                <a:solidFill>
                  <a:srgbClr val="FFFFFF"/>
                </a:solidFill>
              </a:rPr>
              <a:t>I then converted it from a CSV to a JSON file. </a:t>
            </a:r>
          </a:p>
          <a:p>
            <a:r>
              <a:rPr lang="en-US" sz="1800" dirty="0">
                <a:solidFill>
                  <a:srgbClr val="FFFFFF"/>
                </a:solidFill>
              </a:rPr>
              <a:t>Finally, I loaded my dataset into MongoDB. </a:t>
            </a:r>
            <a:r>
              <a:rPr lang="en-US" sz="1900" dirty="0">
                <a:solidFill>
                  <a:srgbClr val="FFFFFF"/>
                </a:solidFill>
              </a:rPr>
              <a:t>As this was a very comprehensive dataset with over 100 columns and 1000 rows, there was lots of data to remove. </a:t>
            </a:r>
          </a:p>
          <a:p>
            <a:pPr>
              <a:lnSpc>
                <a:spcPct val="110000"/>
              </a:lnSpc>
            </a:pPr>
            <a:r>
              <a:rPr lang="en-US" sz="1900" dirty="0">
                <a:solidFill>
                  <a:srgbClr val="FFFFFF"/>
                </a:solidFill>
              </a:rPr>
              <a:t>Using Mongo DB’s generative query, I was able to run multiple queries on my dataset to filter the dataset to only show forward  players from the premier league (including attacking midfielders). </a:t>
            </a:r>
          </a:p>
          <a:p>
            <a:pPr marL="0" indent="0">
              <a:lnSpc>
                <a:spcPct val="110000"/>
              </a:lnSpc>
              <a:buNone/>
            </a:pPr>
            <a:endParaRPr lang="en-US" sz="1900" dirty="0"/>
          </a:p>
          <a:p>
            <a:pPr>
              <a:lnSpc>
                <a:spcPct val="110000"/>
              </a:lnSpc>
            </a:pPr>
            <a:endParaRPr lang="en-US" sz="1900" dirty="0"/>
          </a:p>
        </p:txBody>
      </p:sp>
      <p:sp useBgFill="1">
        <p:nvSpPr>
          <p:cNvPr id="14" name="Freeform: Shape 13">
            <a:extLst>
              <a:ext uri="{FF2B5EF4-FFF2-40B4-BE49-F238E27FC236}">
                <a16:creationId xmlns:a16="http://schemas.microsoft.com/office/drawing/2014/main" id="{D7E55FD5-B961-45FE-A940-4A462DE8CB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V="1">
            <a:off x="5867335" y="533334"/>
            <a:ext cx="6858000" cy="5791331"/>
          </a:xfrm>
          <a:custGeom>
            <a:avLst/>
            <a:gdLst>
              <a:gd name="connsiteX0" fmla="*/ 6858000 w 6858000"/>
              <a:gd name="connsiteY0" fmla="*/ 14535 h 5791331"/>
              <a:gd name="connsiteX1" fmla="*/ 6858000 w 6858000"/>
              <a:gd name="connsiteY1" fmla="*/ 5791331 h 5791331"/>
              <a:gd name="connsiteX2" fmla="*/ 0 w 6858000"/>
              <a:gd name="connsiteY2" fmla="*/ 5791330 h 5791331"/>
              <a:gd name="connsiteX3" fmla="*/ 0 w 6858000"/>
              <a:gd name="connsiteY3" fmla="*/ 0 h 5791331"/>
              <a:gd name="connsiteX4" fmla="*/ 145832 w 6858000"/>
              <a:gd name="connsiteY4" fmla="*/ 1175 h 5791331"/>
              <a:gd name="connsiteX5" fmla="*/ 2611132 w 6858000"/>
              <a:gd name="connsiteY5" fmla="*/ 48625 h 5791331"/>
              <a:gd name="connsiteX6" fmla="*/ 6643031 w 6858000"/>
              <a:gd name="connsiteY6" fmla="*/ 15010 h 5791331"/>
              <a:gd name="connsiteX0" fmla="*/ 6858000 w 6858000"/>
              <a:gd name="connsiteY0" fmla="*/ 14535 h 5791331"/>
              <a:gd name="connsiteX1" fmla="*/ 6858000 w 6858000"/>
              <a:gd name="connsiteY1" fmla="*/ 5791331 h 5791331"/>
              <a:gd name="connsiteX2" fmla="*/ 0 w 6858000"/>
              <a:gd name="connsiteY2" fmla="*/ 5791330 h 5791331"/>
              <a:gd name="connsiteX3" fmla="*/ 0 w 6858000"/>
              <a:gd name="connsiteY3" fmla="*/ 0 h 5791331"/>
              <a:gd name="connsiteX4" fmla="*/ 145832 w 6858000"/>
              <a:gd name="connsiteY4" fmla="*/ 1175 h 5791331"/>
              <a:gd name="connsiteX5" fmla="*/ 2611132 w 6858000"/>
              <a:gd name="connsiteY5" fmla="*/ 48625 h 5791331"/>
              <a:gd name="connsiteX6" fmla="*/ 6643031 w 6858000"/>
              <a:gd name="connsiteY6" fmla="*/ 15010 h 5791331"/>
              <a:gd name="connsiteX7" fmla="*/ 6858000 w 6858000"/>
              <a:gd name="connsiteY7" fmla="*/ 14535 h 5791331"/>
              <a:gd name="connsiteX0" fmla="*/ 6858000 w 6858000"/>
              <a:gd name="connsiteY0" fmla="*/ 14535 h 5791331"/>
              <a:gd name="connsiteX1" fmla="*/ 6858000 w 6858000"/>
              <a:gd name="connsiteY1" fmla="*/ 5791331 h 5791331"/>
              <a:gd name="connsiteX2" fmla="*/ 0 w 6858000"/>
              <a:gd name="connsiteY2" fmla="*/ 5791330 h 5791331"/>
              <a:gd name="connsiteX3" fmla="*/ 0 w 6858000"/>
              <a:gd name="connsiteY3" fmla="*/ 0 h 5791331"/>
              <a:gd name="connsiteX4" fmla="*/ 145832 w 6858000"/>
              <a:gd name="connsiteY4" fmla="*/ 1175 h 5791331"/>
              <a:gd name="connsiteX5" fmla="*/ 2611132 w 6858000"/>
              <a:gd name="connsiteY5" fmla="*/ 48625 h 5791331"/>
              <a:gd name="connsiteX6" fmla="*/ 6643031 w 6858000"/>
              <a:gd name="connsiteY6" fmla="*/ 15010 h 5791331"/>
              <a:gd name="connsiteX7" fmla="*/ 6858000 w 6858000"/>
              <a:gd name="connsiteY7" fmla="*/ 14535 h 5791331"/>
              <a:gd name="connsiteX0" fmla="*/ 6858000 w 6858000"/>
              <a:gd name="connsiteY0" fmla="*/ 14535 h 5791331"/>
              <a:gd name="connsiteX1" fmla="*/ 6858000 w 6858000"/>
              <a:gd name="connsiteY1" fmla="*/ 5791331 h 5791331"/>
              <a:gd name="connsiteX2" fmla="*/ 0 w 6858000"/>
              <a:gd name="connsiteY2" fmla="*/ 5791330 h 5791331"/>
              <a:gd name="connsiteX3" fmla="*/ 0 w 6858000"/>
              <a:gd name="connsiteY3" fmla="*/ 0 h 5791331"/>
              <a:gd name="connsiteX4" fmla="*/ 145832 w 6858000"/>
              <a:gd name="connsiteY4" fmla="*/ 1175 h 5791331"/>
              <a:gd name="connsiteX5" fmla="*/ 2233764 w 6858000"/>
              <a:gd name="connsiteY5" fmla="*/ 19600 h 5791331"/>
              <a:gd name="connsiteX6" fmla="*/ 6643031 w 6858000"/>
              <a:gd name="connsiteY6" fmla="*/ 15010 h 5791331"/>
              <a:gd name="connsiteX7" fmla="*/ 6858000 w 6858000"/>
              <a:gd name="connsiteY7" fmla="*/ 14535 h 5791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858000" h="5791331">
                <a:moveTo>
                  <a:pt x="6858000" y="14535"/>
                </a:moveTo>
                <a:lnTo>
                  <a:pt x="6858000" y="5791331"/>
                </a:lnTo>
                <a:lnTo>
                  <a:pt x="0" y="5791330"/>
                </a:lnTo>
                <a:lnTo>
                  <a:pt x="0" y="0"/>
                </a:lnTo>
                <a:lnTo>
                  <a:pt x="145832" y="1175"/>
                </a:lnTo>
                <a:lnTo>
                  <a:pt x="2233764" y="19600"/>
                </a:lnTo>
                <a:cubicBezTo>
                  <a:pt x="2933352" y="33230"/>
                  <a:pt x="5032814" y="16325"/>
                  <a:pt x="6643031" y="15010"/>
                </a:cubicBezTo>
                <a:lnTo>
                  <a:pt x="6858000" y="14535"/>
                </a:lnTo>
                <a:close/>
              </a:path>
            </a:pathLst>
          </a:cu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pic>
        <p:nvPicPr>
          <p:cNvPr id="4" name="Content Placeholder 4" descr="A white screen with a black text&#10;&#10;Description automatically generated with medium confidence">
            <a:extLst>
              <a:ext uri="{FF2B5EF4-FFF2-40B4-BE49-F238E27FC236}">
                <a16:creationId xmlns:a16="http://schemas.microsoft.com/office/drawing/2014/main" id="{A3D9DDE4-F211-CC2A-C282-BAFAB748DEF7}"/>
              </a:ext>
            </a:extLst>
          </p:cNvPr>
          <p:cNvPicPr>
            <a:picLocks noChangeAspect="1"/>
          </p:cNvPicPr>
          <p:nvPr/>
        </p:nvPicPr>
        <p:blipFill>
          <a:blip r:embed="rId3"/>
          <a:stretch>
            <a:fillRect/>
          </a:stretch>
        </p:blipFill>
        <p:spPr>
          <a:xfrm>
            <a:off x="6620474" y="2095200"/>
            <a:ext cx="5351722" cy="1030205"/>
          </a:xfrm>
          <a:custGeom>
            <a:avLst/>
            <a:gdLst/>
            <a:ahLst/>
            <a:cxnLst/>
            <a:rect l="l" t="t" r="r" b="b"/>
            <a:pathLst>
              <a:path w="4295839" h="2524669">
                <a:moveTo>
                  <a:pt x="0" y="0"/>
                </a:moveTo>
                <a:lnTo>
                  <a:pt x="4295839" y="0"/>
                </a:lnTo>
                <a:lnTo>
                  <a:pt x="4295839" y="2524669"/>
                </a:lnTo>
                <a:lnTo>
                  <a:pt x="0" y="2524669"/>
                </a:lnTo>
                <a:close/>
              </a:path>
            </a:pathLst>
          </a:custGeom>
        </p:spPr>
      </p:pic>
      <p:pic>
        <p:nvPicPr>
          <p:cNvPr id="5" name="Picture 4" descr="A screenshot of a computer&#10;&#10;Description automatically generated">
            <a:extLst>
              <a:ext uri="{FF2B5EF4-FFF2-40B4-BE49-F238E27FC236}">
                <a16:creationId xmlns:a16="http://schemas.microsoft.com/office/drawing/2014/main" id="{46B301BE-A573-551A-8750-04D303D5EF52}"/>
              </a:ext>
            </a:extLst>
          </p:cNvPr>
          <p:cNvPicPr>
            <a:picLocks noChangeAspect="1"/>
          </p:cNvPicPr>
          <p:nvPr/>
        </p:nvPicPr>
        <p:blipFill>
          <a:blip r:embed="rId4"/>
          <a:stretch>
            <a:fillRect/>
          </a:stretch>
        </p:blipFill>
        <p:spPr>
          <a:xfrm>
            <a:off x="6638994" y="4364092"/>
            <a:ext cx="5351721" cy="1030205"/>
          </a:xfrm>
          <a:custGeom>
            <a:avLst/>
            <a:gdLst/>
            <a:ahLst/>
            <a:cxnLst/>
            <a:rect l="l" t="t" r="r" b="b"/>
            <a:pathLst>
              <a:path w="4295839" h="2524669">
                <a:moveTo>
                  <a:pt x="0" y="0"/>
                </a:moveTo>
                <a:lnTo>
                  <a:pt x="4295839" y="0"/>
                </a:lnTo>
                <a:lnTo>
                  <a:pt x="4295839" y="2524669"/>
                </a:lnTo>
                <a:lnTo>
                  <a:pt x="0" y="2524669"/>
                </a:lnTo>
                <a:close/>
              </a:path>
            </a:pathLst>
          </a:custGeom>
        </p:spPr>
      </p:pic>
    </p:spTree>
    <p:extLst>
      <p:ext uri="{BB962C8B-B14F-4D97-AF65-F5344CB8AC3E}">
        <p14:creationId xmlns:p14="http://schemas.microsoft.com/office/powerpoint/2010/main" val="1002100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DCBE0-CD59-162F-FED8-AABF3584AC1C}"/>
              </a:ext>
            </a:extLst>
          </p:cNvPr>
          <p:cNvSpPr>
            <a:spLocks noGrp="1"/>
          </p:cNvSpPr>
          <p:nvPr>
            <p:ph type="title"/>
          </p:nvPr>
        </p:nvSpPr>
        <p:spPr/>
        <p:txBody>
          <a:bodyPr/>
          <a:lstStyle/>
          <a:p>
            <a:r>
              <a:rPr lang="en-US" dirty="0" err="1"/>
              <a:t>PowerBI</a:t>
            </a:r>
            <a:r>
              <a:rPr lang="en-US" dirty="0"/>
              <a:t> analysis - ETL process </a:t>
            </a:r>
          </a:p>
        </p:txBody>
      </p:sp>
      <p:sp>
        <p:nvSpPr>
          <p:cNvPr id="3" name="Content Placeholder 2">
            <a:extLst>
              <a:ext uri="{FF2B5EF4-FFF2-40B4-BE49-F238E27FC236}">
                <a16:creationId xmlns:a16="http://schemas.microsoft.com/office/drawing/2014/main" id="{32512AB3-A0A9-0C9C-730E-BD8F13947D51}"/>
              </a:ext>
            </a:extLst>
          </p:cNvPr>
          <p:cNvSpPr>
            <a:spLocks noGrp="1"/>
          </p:cNvSpPr>
          <p:nvPr>
            <p:ph idx="1"/>
          </p:nvPr>
        </p:nvSpPr>
        <p:spPr>
          <a:xfrm>
            <a:off x="720000" y="1605516"/>
            <a:ext cx="10728325" cy="4633284"/>
          </a:xfrm>
        </p:spPr>
        <p:txBody>
          <a:bodyPr>
            <a:normAutofit/>
          </a:bodyPr>
          <a:lstStyle/>
          <a:p>
            <a:pPr marL="0" indent="0">
              <a:buNone/>
            </a:pPr>
            <a:r>
              <a:rPr lang="en-US" sz="1800" dirty="0">
                <a:solidFill>
                  <a:srgbClr val="FFFFFF"/>
                </a:solidFill>
              </a:rPr>
              <a:t>I first transformed my data from </a:t>
            </a:r>
            <a:r>
              <a:rPr lang="en-US" sz="1800" dirty="0" err="1">
                <a:solidFill>
                  <a:srgbClr val="FFFFFF"/>
                </a:solidFill>
              </a:rPr>
              <a:t>PowerBI</a:t>
            </a:r>
            <a:r>
              <a:rPr lang="en-US" sz="1800" dirty="0">
                <a:solidFill>
                  <a:srgbClr val="FFFFFF"/>
                </a:solidFill>
              </a:rPr>
              <a:t> into </a:t>
            </a:r>
            <a:r>
              <a:rPr lang="en-US" sz="1800" b="1" dirty="0">
                <a:solidFill>
                  <a:srgbClr val="FFFFFF"/>
                </a:solidFill>
              </a:rPr>
              <a:t>Power Query </a:t>
            </a:r>
            <a:r>
              <a:rPr lang="en-US" sz="1800" dirty="0">
                <a:solidFill>
                  <a:srgbClr val="FFFFFF"/>
                </a:solidFill>
              </a:rPr>
              <a:t>to clean the dataset. </a:t>
            </a:r>
          </a:p>
          <a:p>
            <a:r>
              <a:rPr lang="en-US" sz="1800" dirty="0">
                <a:solidFill>
                  <a:srgbClr val="FFFFFF"/>
                </a:solidFill>
              </a:rPr>
              <a:t>Using Power Query I:</a:t>
            </a:r>
          </a:p>
          <a:p>
            <a:r>
              <a:rPr lang="en-US" sz="1800" b="1" dirty="0">
                <a:solidFill>
                  <a:srgbClr val="FFFFFF"/>
                </a:solidFill>
              </a:rPr>
              <a:t>Removed irrelevant columns</a:t>
            </a:r>
            <a:r>
              <a:rPr lang="en-US" sz="1800" dirty="0">
                <a:solidFill>
                  <a:srgbClr val="FFFFFF"/>
                </a:solidFill>
              </a:rPr>
              <a:t>, e.g. metrics such as interceptions, progressive carries, long-distance passes </a:t>
            </a:r>
            <a:r>
              <a:rPr lang="en-US" sz="1800" dirty="0" err="1">
                <a:solidFill>
                  <a:srgbClr val="FFFFFF"/>
                </a:solidFill>
              </a:rPr>
              <a:t>ect</a:t>
            </a:r>
            <a:r>
              <a:rPr lang="en-US" sz="1800" dirty="0">
                <a:solidFill>
                  <a:srgbClr val="FFFFFF"/>
                </a:solidFill>
              </a:rPr>
              <a:t>. </a:t>
            </a:r>
          </a:p>
          <a:p>
            <a:r>
              <a:rPr lang="en-US" sz="1800" b="1" dirty="0">
                <a:solidFill>
                  <a:srgbClr val="FFFFFF"/>
                </a:solidFill>
              </a:rPr>
              <a:t>Changed unreadable characters </a:t>
            </a:r>
            <a:r>
              <a:rPr lang="en-US" sz="1800" dirty="0">
                <a:solidFill>
                  <a:srgbClr val="FFFFFF"/>
                </a:solidFill>
              </a:rPr>
              <a:t>in player names such as letters with an accent in them to an English version without an accent. I did this by using the text filter and replace values function for the player names column and changing each name so that all the characters were displayed correctly. I then cleared the filter so that all the players names were displayed again along with the edited ones. </a:t>
            </a:r>
          </a:p>
          <a:p>
            <a:r>
              <a:rPr lang="en-US" sz="1800" b="1" dirty="0">
                <a:solidFill>
                  <a:srgbClr val="FFFFFF"/>
                </a:solidFill>
              </a:rPr>
              <a:t>Corrected data types and formatting </a:t>
            </a:r>
            <a:r>
              <a:rPr lang="en-US" sz="1800" dirty="0">
                <a:solidFill>
                  <a:srgbClr val="FFFFFF"/>
                </a:solidFill>
              </a:rPr>
              <a:t>for each column to allow for comparison and analysis. </a:t>
            </a:r>
          </a:p>
          <a:p>
            <a:pPr marL="0" indent="0">
              <a:buNone/>
            </a:pPr>
            <a:r>
              <a:rPr lang="en-US" sz="1800" dirty="0">
                <a:solidFill>
                  <a:srgbClr val="FFFFFF"/>
                </a:solidFill>
              </a:rPr>
              <a:t>Finally I loaded my data back into </a:t>
            </a:r>
            <a:r>
              <a:rPr lang="en-US" sz="1800" dirty="0" err="1">
                <a:solidFill>
                  <a:srgbClr val="FFFFFF"/>
                </a:solidFill>
              </a:rPr>
              <a:t>PowerBI</a:t>
            </a:r>
            <a:r>
              <a:rPr lang="en-US" sz="1800" dirty="0">
                <a:solidFill>
                  <a:srgbClr val="FFFFFF"/>
                </a:solidFill>
              </a:rPr>
              <a:t> and finally adjusted the numerical data to 2 decimal places. </a:t>
            </a:r>
          </a:p>
          <a:p>
            <a:endParaRPr lang="en-US" dirty="0"/>
          </a:p>
          <a:p>
            <a:endParaRPr lang="en-US" dirty="0"/>
          </a:p>
        </p:txBody>
      </p:sp>
    </p:spTree>
    <p:extLst>
      <p:ext uri="{BB962C8B-B14F-4D97-AF65-F5344CB8AC3E}">
        <p14:creationId xmlns:p14="http://schemas.microsoft.com/office/powerpoint/2010/main" val="3468839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A screenshot of a computer&#10;&#10;Description automatically generated">
            <a:extLst>
              <a:ext uri="{FF2B5EF4-FFF2-40B4-BE49-F238E27FC236}">
                <a16:creationId xmlns:a16="http://schemas.microsoft.com/office/drawing/2014/main" id="{7FA02729-4237-284D-431B-FBA4B2F3B7F0}"/>
              </a:ext>
            </a:extLst>
          </p:cNvPr>
          <p:cNvPicPr>
            <a:picLocks noGrp="1" noChangeAspect="1"/>
          </p:cNvPicPr>
          <p:nvPr>
            <p:ph idx="1"/>
          </p:nvPr>
        </p:nvPicPr>
        <p:blipFill>
          <a:blip r:embed="rId2"/>
          <a:stretch>
            <a:fillRect/>
          </a:stretch>
        </p:blipFill>
        <p:spPr>
          <a:xfrm>
            <a:off x="0" y="0"/>
            <a:ext cx="9390675" cy="5869172"/>
          </a:xfrm>
        </p:spPr>
      </p:pic>
      <p:sp>
        <p:nvSpPr>
          <p:cNvPr id="15" name="TextBox 14">
            <a:extLst>
              <a:ext uri="{FF2B5EF4-FFF2-40B4-BE49-F238E27FC236}">
                <a16:creationId xmlns:a16="http://schemas.microsoft.com/office/drawing/2014/main" id="{C6E6BAD4-A7C3-7F0F-B605-C8A99AC1576A}"/>
              </a:ext>
            </a:extLst>
          </p:cNvPr>
          <p:cNvSpPr txBox="1"/>
          <p:nvPr/>
        </p:nvSpPr>
        <p:spPr>
          <a:xfrm>
            <a:off x="5054320" y="1085223"/>
            <a:ext cx="351693" cy="1688123"/>
          </a:xfrm>
          <a:prstGeom prst="rect">
            <a:avLst/>
          </a:prstGeom>
          <a:noFill/>
          <a:ln w="28575">
            <a:solidFill>
              <a:srgbClr val="FF0000"/>
            </a:solidFill>
          </a:ln>
        </p:spPr>
        <p:txBody>
          <a:bodyPr wrap="square" rtlCol="0">
            <a:spAutoFit/>
          </a:bodyPr>
          <a:lstStyle/>
          <a:p>
            <a:endParaRPr lang="en-US" dirty="0"/>
          </a:p>
        </p:txBody>
      </p:sp>
      <p:sp>
        <p:nvSpPr>
          <p:cNvPr id="6" name="TextBox 5">
            <a:extLst>
              <a:ext uri="{FF2B5EF4-FFF2-40B4-BE49-F238E27FC236}">
                <a16:creationId xmlns:a16="http://schemas.microsoft.com/office/drawing/2014/main" id="{A137E7D8-800A-5FDE-87EF-36B297BC728E}"/>
              </a:ext>
            </a:extLst>
          </p:cNvPr>
          <p:cNvSpPr txBox="1"/>
          <p:nvPr/>
        </p:nvSpPr>
        <p:spPr>
          <a:xfrm>
            <a:off x="9537405" y="385332"/>
            <a:ext cx="2551814" cy="6001643"/>
          </a:xfrm>
          <a:prstGeom prst="rect">
            <a:avLst/>
          </a:prstGeom>
          <a:noFill/>
        </p:spPr>
        <p:txBody>
          <a:bodyPr wrap="square" rtlCol="0">
            <a:spAutoFit/>
          </a:bodyPr>
          <a:lstStyle/>
          <a:p>
            <a:r>
              <a:rPr lang="en-US" sz="1600" dirty="0">
                <a:solidFill>
                  <a:schemeClr val="tx2"/>
                </a:solidFill>
                <a:cs typeface="Arial" panose="020B0604020202020204" pitchFamily="34" charset="0"/>
              </a:rPr>
              <a:t>Currently, the visuals display the data for all 97 players included in the analysis. </a:t>
            </a:r>
          </a:p>
          <a:p>
            <a:endParaRPr lang="en-US" sz="1600" dirty="0">
              <a:solidFill>
                <a:schemeClr val="tx2"/>
              </a:solidFill>
              <a:cs typeface="Arial" panose="020B0604020202020204" pitchFamily="34" charset="0"/>
            </a:endParaRPr>
          </a:p>
          <a:p>
            <a:r>
              <a:rPr lang="en-US" sz="1600" dirty="0">
                <a:solidFill>
                  <a:schemeClr val="tx2"/>
                </a:solidFill>
                <a:cs typeface="Arial" panose="020B0604020202020204" pitchFamily="34" charset="0"/>
              </a:rPr>
              <a:t>The larger table orders players by the highest to lowest GCA p/g, as seen Riyad Mahrez has the highest GCA p/g with 1.10. </a:t>
            </a:r>
          </a:p>
          <a:p>
            <a:endParaRPr lang="en-US" sz="1600" dirty="0">
              <a:solidFill>
                <a:schemeClr val="tx2"/>
              </a:solidFill>
              <a:cs typeface="Arial" panose="020B0604020202020204" pitchFamily="34" charset="0"/>
            </a:endParaRPr>
          </a:p>
          <a:p>
            <a:r>
              <a:rPr lang="en-US" sz="1600" dirty="0">
                <a:solidFill>
                  <a:schemeClr val="tx2"/>
                </a:solidFill>
                <a:cs typeface="Arial" panose="020B0604020202020204" pitchFamily="34" charset="0"/>
              </a:rPr>
              <a:t>The smaller table orders players by highest to lowest goals scored, with Erling Haaland on top with 25 goals. </a:t>
            </a:r>
          </a:p>
          <a:p>
            <a:endParaRPr lang="en-US" sz="1600" dirty="0">
              <a:solidFill>
                <a:schemeClr val="tx2"/>
              </a:solidFill>
              <a:cs typeface="Arial" panose="020B0604020202020204" pitchFamily="34" charset="0"/>
            </a:endParaRPr>
          </a:p>
          <a:p>
            <a:r>
              <a:rPr lang="en-US" sz="1600" dirty="0">
                <a:solidFill>
                  <a:schemeClr val="tx2"/>
                </a:solidFill>
                <a:cs typeface="Arial" panose="020B0604020202020204" pitchFamily="34" charset="0"/>
              </a:rPr>
              <a:t>The pie chart shows that Manchester City scored the most goals during the season with 44, 12.3% of the league's total. </a:t>
            </a:r>
          </a:p>
        </p:txBody>
      </p:sp>
    </p:spTree>
    <p:extLst>
      <p:ext uri="{BB962C8B-B14F-4D97-AF65-F5344CB8AC3E}">
        <p14:creationId xmlns:p14="http://schemas.microsoft.com/office/powerpoint/2010/main" val="14170500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2552D4BF-CFAD-0DC8-8E88-C26E887CE29D}"/>
              </a:ext>
            </a:extLst>
          </p:cNvPr>
          <p:cNvPicPr>
            <a:picLocks noGrp="1" noChangeAspect="1"/>
          </p:cNvPicPr>
          <p:nvPr>
            <p:ph idx="1"/>
          </p:nvPr>
        </p:nvPicPr>
        <p:blipFill>
          <a:blip r:embed="rId2"/>
          <a:stretch>
            <a:fillRect/>
          </a:stretch>
        </p:blipFill>
        <p:spPr>
          <a:xfrm>
            <a:off x="1" y="-1"/>
            <a:ext cx="9388548" cy="5805378"/>
          </a:xfrm>
        </p:spPr>
      </p:pic>
      <p:sp>
        <p:nvSpPr>
          <p:cNvPr id="6" name="TextBox 5">
            <a:extLst>
              <a:ext uri="{FF2B5EF4-FFF2-40B4-BE49-F238E27FC236}">
                <a16:creationId xmlns:a16="http://schemas.microsoft.com/office/drawing/2014/main" id="{E7AAE587-FDF1-F62D-D715-68FD0D4E287D}"/>
              </a:ext>
            </a:extLst>
          </p:cNvPr>
          <p:cNvSpPr txBox="1"/>
          <p:nvPr/>
        </p:nvSpPr>
        <p:spPr>
          <a:xfrm>
            <a:off x="9505508" y="616687"/>
            <a:ext cx="2573078" cy="5078313"/>
          </a:xfrm>
          <a:prstGeom prst="rect">
            <a:avLst/>
          </a:prstGeom>
          <a:noFill/>
        </p:spPr>
        <p:txBody>
          <a:bodyPr wrap="square" rtlCol="0">
            <a:spAutoFit/>
          </a:bodyPr>
          <a:lstStyle/>
          <a:p>
            <a:r>
              <a:rPr lang="en-US" sz="1600" dirty="0">
                <a:solidFill>
                  <a:schemeClr val="tx2"/>
                </a:solidFill>
                <a:cs typeface="Arial" panose="020B0604020202020204" pitchFamily="34" charset="0"/>
              </a:rPr>
              <a:t>I have now used the slicer to show data for only the English players (34) in the league. </a:t>
            </a:r>
          </a:p>
          <a:p>
            <a:endParaRPr lang="en-US" sz="1600" dirty="0">
              <a:solidFill>
                <a:schemeClr val="tx2"/>
              </a:solidFill>
              <a:cs typeface="Arial" panose="020B0604020202020204" pitchFamily="34" charset="0"/>
            </a:endParaRPr>
          </a:p>
          <a:p>
            <a:r>
              <a:rPr lang="en-US" sz="1600" dirty="0">
                <a:solidFill>
                  <a:schemeClr val="tx2"/>
                </a:solidFill>
                <a:cs typeface="Arial" panose="020B0604020202020204" pitchFamily="34" charset="0"/>
              </a:rPr>
              <a:t>As we can see Harry Kane is the top-scoring English player in the premier league during this season. With Bukayo Saka topping the chart in GCA per game. </a:t>
            </a:r>
          </a:p>
          <a:p>
            <a:endParaRPr lang="en-US" sz="1600" dirty="0">
              <a:solidFill>
                <a:schemeClr val="tx2"/>
              </a:solidFill>
              <a:cs typeface="Arial" panose="020B0604020202020204" pitchFamily="34" charset="0"/>
            </a:endParaRPr>
          </a:p>
          <a:p>
            <a:r>
              <a:rPr lang="en-US" sz="1600" dirty="0">
                <a:solidFill>
                  <a:schemeClr val="tx2"/>
                </a:solidFill>
                <a:cs typeface="Arial" panose="020B0604020202020204" pitchFamily="34" charset="0"/>
              </a:rPr>
              <a:t>Leicester City have the highest number of goals scored by English players during the season with 18 goals.  </a:t>
            </a:r>
          </a:p>
          <a:p>
            <a:endParaRPr lang="en-US" dirty="0"/>
          </a:p>
          <a:p>
            <a:endParaRPr lang="en-US" dirty="0"/>
          </a:p>
        </p:txBody>
      </p:sp>
      <p:sp>
        <p:nvSpPr>
          <p:cNvPr id="2" name="TextBox 1">
            <a:extLst>
              <a:ext uri="{FF2B5EF4-FFF2-40B4-BE49-F238E27FC236}">
                <a16:creationId xmlns:a16="http://schemas.microsoft.com/office/drawing/2014/main" id="{9756097B-7A4A-B82B-6E94-2D1379510876}"/>
              </a:ext>
            </a:extLst>
          </p:cNvPr>
          <p:cNvSpPr txBox="1"/>
          <p:nvPr/>
        </p:nvSpPr>
        <p:spPr>
          <a:xfrm>
            <a:off x="5134707" y="1052623"/>
            <a:ext cx="351693" cy="1688123"/>
          </a:xfrm>
          <a:prstGeom prst="rect">
            <a:avLst/>
          </a:prstGeom>
          <a:noFill/>
          <a:ln w="28575">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34914599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3C2932DE-1ABB-50CC-0003-FA69458C4CCE}"/>
              </a:ext>
            </a:extLst>
          </p:cNvPr>
          <p:cNvPicPr>
            <a:picLocks noGrp="1" noChangeAspect="1"/>
          </p:cNvPicPr>
          <p:nvPr>
            <p:ph idx="1"/>
          </p:nvPr>
        </p:nvPicPr>
        <p:blipFill>
          <a:blip r:embed="rId2"/>
          <a:stretch>
            <a:fillRect/>
          </a:stretch>
        </p:blipFill>
        <p:spPr>
          <a:xfrm>
            <a:off x="0" y="0"/>
            <a:ext cx="9400581" cy="5773479"/>
          </a:xfrm>
        </p:spPr>
      </p:pic>
      <p:sp>
        <p:nvSpPr>
          <p:cNvPr id="6" name="TextBox 5">
            <a:extLst>
              <a:ext uri="{FF2B5EF4-FFF2-40B4-BE49-F238E27FC236}">
                <a16:creationId xmlns:a16="http://schemas.microsoft.com/office/drawing/2014/main" id="{020A2781-8D60-A3D6-B994-D607AC545177}"/>
              </a:ext>
            </a:extLst>
          </p:cNvPr>
          <p:cNvSpPr txBox="1"/>
          <p:nvPr/>
        </p:nvSpPr>
        <p:spPr>
          <a:xfrm>
            <a:off x="9501962" y="659011"/>
            <a:ext cx="2690038" cy="5539978"/>
          </a:xfrm>
          <a:prstGeom prst="rect">
            <a:avLst/>
          </a:prstGeom>
          <a:noFill/>
        </p:spPr>
        <p:txBody>
          <a:bodyPr wrap="square" rtlCol="0">
            <a:spAutoFit/>
          </a:bodyPr>
          <a:lstStyle/>
          <a:p>
            <a:r>
              <a:rPr lang="en-US" sz="1600" dirty="0">
                <a:solidFill>
                  <a:schemeClr val="tx2"/>
                </a:solidFill>
                <a:cs typeface="Arial" panose="020B0604020202020204" pitchFamily="34" charset="0"/>
              </a:rPr>
              <a:t>I have now selected only one player (Erling Haaland) to </a:t>
            </a:r>
            <a:r>
              <a:rPr lang="en-US" sz="1600" dirty="0" err="1">
                <a:solidFill>
                  <a:schemeClr val="tx2"/>
                </a:solidFill>
                <a:cs typeface="Arial" panose="020B0604020202020204" pitchFamily="34" charset="0"/>
              </a:rPr>
              <a:t>analyse</a:t>
            </a:r>
            <a:r>
              <a:rPr lang="en-US" sz="1600" dirty="0">
                <a:solidFill>
                  <a:schemeClr val="tx2"/>
                </a:solidFill>
                <a:cs typeface="Arial" panose="020B0604020202020204" pitchFamily="34" charset="0"/>
              </a:rPr>
              <a:t>. </a:t>
            </a:r>
          </a:p>
          <a:p>
            <a:endParaRPr lang="en-US" sz="1600" dirty="0">
              <a:solidFill>
                <a:schemeClr val="tx2"/>
              </a:solidFill>
              <a:cs typeface="Arial" panose="020B0604020202020204" pitchFamily="34" charset="0"/>
            </a:endParaRPr>
          </a:p>
          <a:p>
            <a:r>
              <a:rPr lang="en-US" sz="1600" dirty="0">
                <a:solidFill>
                  <a:schemeClr val="tx2"/>
                </a:solidFill>
                <a:cs typeface="Arial" panose="020B0604020202020204" pitchFamily="34" charset="0"/>
              </a:rPr>
              <a:t>We can see he has 25 goals this season from 20 matches or 1636 minutes of football!</a:t>
            </a:r>
          </a:p>
          <a:p>
            <a:endParaRPr lang="en-US" sz="1600" dirty="0">
              <a:solidFill>
                <a:schemeClr val="tx2"/>
              </a:solidFill>
              <a:cs typeface="Arial" panose="020B0604020202020204" pitchFamily="34" charset="0"/>
            </a:endParaRPr>
          </a:p>
          <a:p>
            <a:r>
              <a:rPr lang="en-US" sz="1600" dirty="0">
                <a:solidFill>
                  <a:schemeClr val="tx2"/>
                </a:solidFill>
                <a:cs typeface="Arial" panose="020B0604020202020204" pitchFamily="34" charset="0"/>
              </a:rPr>
              <a:t>On average per game, he completes 12 passes, has 24 touches and 3.85 shots. 51% of his shots are on target and his average shooting distance is 13 yards from goal. </a:t>
            </a:r>
          </a:p>
          <a:p>
            <a:endParaRPr lang="en-US" sz="1600" dirty="0">
              <a:solidFill>
                <a:schemeClr val="tx2"/>
              </a:solidFill>
              <a:cs typeface="Arial" panose="020B0604020202020204" pitchFamily="34" charset="0"/>
            </a:endParaRPr>
          </a:p>
          <a:p>
            <a:r>
              <a:rPr lang="en-US" sz="1600" dirty="0">
                <a:solidFill>
                  <a:schemeClr val="tx2"/>
                </a:solidFill>
                <a:cs typeface="Arial" panose="020B0604020202020204" pitchFamily="34" charset="0"/>
              </a:rPr>
              <a:t>Additionally, he has a take-on success rate of 36% and an aerial duel win rate of 52%. </a:t>
            </a:r>
          </a:p>
          <a:p>
            <a:endParaRPr lang="en-US" dirty="0"/>
          </a:p>
        </p:txBody>
      </p:sp>
    </p:spTree>
    <p:extLst>
      <p:ext uri="{BB962C8B-B14F-4D97-AF65-F5344CB8AC3E}">
        <p14:creationId xmlns:p14="http://schemas.microsoft.com/office/powerpoint/2010/main" val="25677359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C6A883DA-8AAA-2E7A-EF77-67C62A2411ED}"/>
            </a:ext>
          </a:extLst>
        </p:cNvPr>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FAD20DD8-226D-4D62-BAB2-1EAF04DE16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4F658C5-46DB-4BC3-8ADD-1792C2193F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F4C8ED7F-0904-7B6C-60A5-916D6022E6FB}"/>
              </a:ext>
            </a:extLst>
          </p:cNvPr>
          <p:cNvSpPr txBox="1"/>
          <p:nvPr/>
        </p:nvSpPr>
        <p:spPr>
          <a:xfrm>
            <a:off x="9811176" y="212727"/>
            <a:ext cx="2238862" cy="6478529"/>
          </a:xfrm>
          <a:prstGeom prst="rect">
            <a:avLst/>
          </a:prstGeom>
        </p:spPr>
        <p:txBody>
          <a:bodyPr vert="horz" lIns="0" tIns="0" rIns="0" bIns="0" rtlCol="0">
            <a:noAutofit/>
          </a:bodyPr>
          <a:lstStyle/>
          <a:p>
            <a:r>
              <a:rPr lang="en-US" sz="1400" dirty="0">
                <a:solidFill>
                  <a:schemeClr val="tx2"/>
                </a:solidFill>
                <a:cs typeface="Arial" panose="020B0604020202020204" pitchFamily="34" charset="0"/>
              </a:rPr>
              <a:t>This page shows three of the four visuals from the page 1 but with different slicers. </a:t>
            </a:r>
          </a:p>
          <a:p>
            <a:endParaRPr lang="en-US" sz="1400" dirty="0">
              <a:solidFill>
                <a:schemeClr val="tx2"/>
              </a:solidFill>
              <a:cs typeface="Arial" panose="020B0604020202020204" pitchFamily="34" charset="0"/>
            </a:endParaRPr>
          </a:p>
          <a:p>
            <a:r>
              <a:rPr lang="en-US" sz="1400" dirty="0">
                <a:solidFill>
                  <a:schemeClr val="tx2"/>
                </a:solidFill>
                <a:cs typeface="Arial" panose="020B0604020202020204" pitchFamily="34" charset="0"/>
              </a:rPr>
              <a:t>Using a slicer I have filtered the dashboard to only show wingers and  attacking midfield players (FWMF and FWDF).  Furthermore, I have used a slicer for age to show players aged between 19 and 26. </a:t>
            </a:r>
          </a:p>
          <a:p>
            <a:endParaRPr lang="en-US" sz="1400" dirty="0">
              <a:solidFill>
                <a:schemeClr val="tx2"/>
              </a:solidFill>
              <a:cs typeface="Arial" panose="020B0604020202020204" pitchFamily="34" charset="0"/>
            </a:endParaRPr>
          </a:p>
          <a:p>
            <a:r>
              <a:rPr lang="en-US" sz="1400" dirty="0">
                <a:solidFill>
                  <a:schemeClr val="tx2"/>
                </a:solidFill>
                <a:cs typeface="Arial" panose="020B0604020202020204" pitchFamily="34" charset="0"/>
              </a:rPr>
              <a:t>By filtering the data this way, we can see that Phil Foden has scored the most goals and has the highest GCA p/g.  Therefore, he is the most effective player in this category within this bracket of players. </a:t>
            </a:r>
            <a:endParaRPr lang="en-US" sz="1400" spc="20" dirty="0">
              <a:solidFill>
                <a:srgbClr val="F6FAFF">
                  <a:alpha val="58000"/>
                </a:srgbClr>
              </a:solidFill>
            </a:endParaRPr>
          </a:p>
          <a:p>
            <a:pPr>
              <a:lnSpc>
                <a:spcPct val="110000"/>
              </a:lnSpc>
              <a:spcAft>
                <a:spcPts val="600"/>
              </a:spcAft>
              <a:buClr>
                <a:schemeClr val="accent4"/>
              </a:buClr>
            </a:pPr>
            <a:endParaRPr lang="en-US" sz="1400" spc="20" dirty="0">
              <a:solidFill>
                <a:srgbClr val="F6FAFF">
                  <a:alpha val="58000"/>
                </a:srgbClr>
              </a:solidFill>
            </a:endParaRPr>
          </a:p>
          <a:p>
            <a:pPr>
              <a:lnSpc>
                <a:spcPct val="110000"/>
              </a:lnSpc>
              <a:spcAft>
                <a:spcPts val="600"/>
              </a:spcAft>
              <a:buClr>
                <a:schemeClr val="accent4"/>
              </a:buClr>
            </a:pPr>
            <a:endParaRPr lang="en-US" sz="1400" spc="20" dirty="0">
              <a:solidFill>
                <a:srgbClr val="F6FAFF">
                  <a:alpha val="58000"/>
                </a:srgbClr>
              </a:solidFill>
            </a:endParaRPr>
          </a:p>
          <a:p>
            <a:pPr>
              <a:lnSpc>
                <a:spcPct val="110000"/>
              </a:lnSpc>
              <a:spcAft>
                <a:spcPts val="600"/>
              </a:spcAft>
              <a:buClr>
                <a:schemeClr val="accent4"/>
              </a:buClr>
            </a:pPr>
            <a:endParaRPr lang="en-US" sz="1400" spc="20" dirty="0">
              <a:solidFill>
                <a:srgbClr val="F6FAFF">
                  <a:alpha val="58000"/>
                </a:srgbClr>
              </a:solidFill>
            </a:endParaRPr>
          </a:p>
          <a:p>
            <a:pPr>
              <a:lnSpc>
                <a:spcPct val="110000"/>
              </a:lnSpc>
              <a:spcAft>
                <a:spcPts val="600"/>
              </a:spcAft>
              <a:buClr>
                <a:schemeClr val="accent4"/>
              </a:buClr>
            </a:pPr>
            <a:endParaRPr lang="en-US" sz="1400" spc="20" dirty="0">
              <a:solidFill>
                <a:srgbClr val="F6FAFF">
                  <a:alpha val="58000"/>
                </a:srgbClr>
              </a:solidFill>
            </a:endParaRPr>
          </a:p>
          <a:p>
            <a:pPr>
              <a:lnSpc>
                <a:spcPct val="110000"/>
              </a:lnSpc>
              <a:spcAft>
                <a:spcPts val="600"/>
              </a:spcAft>
              <a:buClr>
                <a:schemeClr val="accent4"/>
              </a:buClr>
            </a:pPr>
            <a:endParaRPr lang="en-US" sz="1400" spc="20" dirty="0">
              <a:solidFill>
                <a:schemeClr val="tx1">
                  <a:alpha val="58000"/>
                </a:schemeClr>
              </a:solidFill>
            </a:endParaRPr>
          </a:p>
        </p:txBody>
      </p:sp>
      <p:pic>
        <p:nvPicPr>
          <p:cNvPr id="13" name="Picture 12" descr="A screenshot of a computer&#10;&#10;Description automatically generated">
            <a:extLst>
              <a:ext uri="{FF2B5EF4-FFF2-40B4-BE49-F238E27FC236}">
                <a16:creationId xmlns:a16="http://schemas.microsoft.com/office/drawing/2014/main" id="{9B587244-6F48-3DCD-2167-22C2F1AD290B}"/>
              </a:ext>
            </a:extLst>
          </p:cNvPr>
          <p:cNvPicPr>
            <a:picLocks noChangeAspect="1"/>
          </p:cNvPicPr>
          <p:nvPr/>
        </p:nvPicPr>
        <p:blipFill>
          <a:blip r:embed="rId3"/>
          <a:srcRect t="6360" r="-1" b="-1"/>
          <a:stretch/>
        </p:blipFill>
        <p:spPr>
          <a:xfrm>
            <a:off x="-1" y="-1801"/>
            <a:ext cx="9624181" cy="5632579"/>
          </a:xfrm>
          <a:custGeom>
            <a:avLst/>
            <a:gdLst/>
            <a:ahLst/>
            <a:cxnLst/>
            <a:rect l="l" t="t" r="r" b="b"/>
            <a:pathLst>
              <a:path w="5862082" h="3430800">
                <a:moveTo>
                  <a:pt x="0" y="0"/>
                </a:moveTo>
                <a:lnTo>
                  <a:pt x="5862082" y="0"/>
                </a:lnTo>
                <a:lnTo>
                  <a:pt x="5862082" y="3430800"/>
                </a:lnTo>
                <a:lnTo>
                  <a:pt x="15574" y="3430800"/>
                </a:lnTo>
                <a:lnTo>
                  <a:pt x="15542" y="3272467"/>
                </a:lnTo>
                <a:cubicBezTo>
                  <a:pt x="16280" y="3099651"/>
                  <a:pt x="19396" y="2957011"/>
                  <a:pt x="25362" y="2852016"/>
                </a:cubicBezTo>
                <a:cubicBezTo>
                  <a:pt x="43523" y="2377506"/>
                  <a:pt x="24435" y="1267222"/>
                  <a:pt x="2054" y="105785"/>
                </a:cubicBezTo>
                <a:close/>
              </a:path>
            </a:pathLst>
          </a:custGeom>
        </p:spPr>
      </p:pic>
      <p:sp>
        <p:nvSpPr>
          <p:cNvPr id="3" name="TextBox 2">
            <a:extLst>
              <a:ext uri="{FF2B5EF4-FFF2-40B4-BE49-F238E27FC236}">
                <a16:creationId xmlns:a16="http://schemas.microsoft.com/office/drawing/2014/main" id="{A2323F0A-315F-2DBC-21A6-93755C8224E7}"/>
              </a:ext>
            </a:extLst>
          </p:cNvPr>
          <p:cNvSpPr txBox="1"/>
          <p:nvPr/>
        </p:nvSpPr>
        <p:spPr>
          <a:xfrm>
            <a:off x="5114610" y="713433"/>
            <a:ext cx="371789" cy="1748413"/>
          </a:xfrm>
          <a:prstGeom prst="rect">
            <a:avLst/>
          </a:prstGeom>
          <a:noFill/>
          <a:ln w="28575">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12146967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5D1035C-3BF0-4FE0-B3A3-1062F8600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87F3C8-38D3-4E55-B6AF-2A802412F465}"/>
              </a:ext>
            </a:extLst>
          </p:cNvPr>
          <p:cNvSpPr>
            <a:spLocks noGrp="1"/>
          </p:cNvSpPr>
          <p:nvPr>
            <p:ph type="title"/>
          </p:nvPr>
        </p:nvSpPr>
        <p:spPr>
          <a:xfrm>
            <a:off x="1128552" y="151368"/>
            <a:ext cx="4991961" cy="507851"/>
          </a:xfrm>
        </p:spPr>
        <p:txBody>
          <a:bodyPr wrap="square" anchor="ctr">
            <a:normAutofit/>
          </a:bodyPr>
          <a:lstStyle/>
          <a:p>
            <a:pPr algn="ctr"/>
            <a:r>
              <a:rPr lang="en-US" sz="3200" b="1" dirty="0"/>
              <a:t>Conclusions </a:t>
            </a:r>
          </a:p>
        </p:txBody>
      </p:sp>
      <p:pic>
        <p:nvPicPr>
          <p:cNvPr id="5" name="Picture 4">
            <a:extLst>
              <a:ext uri="{FF2B5EF4-FFF2-40B4-BE49-F238E27FC236}">
                <a16:creationId xmlns:a16="http://schemas.microsoft.com/office/drawing/2014/main" id="{6F5FEB2D-F8B0-59E3-DD62-FECD478723C4}"/>
              </a:ext>
            </a:extLst>
          </p:cNvPr>
          <p:cNvPicPr>
            <a:picLocks noChangeAspect="1"/>
          </p:cNvPicPr>
          <p:nvPr/>
        </p:nvPicPr>
        <p:blipFill>
          <a:blip r:embed="rId3"/>
          <a:srcRect l="8451" r="45101"/>
          <a:stretch/>
        </p:blipFill>
        <p:spPr>
          <a:xfrm>
            <a:off x="6529065" y="10"/>
            <a:ext cx="5662937" cy="6857990"/>
          </a:xfrm>
          <a:custGeom>
            <a:avLst/>
            <a:gdLst/>
            <a:ahLst/>
            <a:cxnLst/>
            <a:rect l="l" t="t" r="r" b="b"/>
            <a:pathLst>
              <a:path w="5662937" h="6858000">
                <a:moveTo>
                  <a:pt x="598332" y="0"/>
                </a:moveTo>
                <a:lnTo>
                  <a:pt x="5662937" y="0"/>
                </a:lnTo>
                <a:lnTo>
                  <a:pt x="5662937" y="6858000"/>
                </a:lnTo>
                <a:lnTo>
                  <a:pt x="0" y="6858000"/>
                </a:lnTo>
                <a:lnTo>
                  <a:pt x="78957" y="6777438"/>
                </a:lnTo>
                <a:cubicBezTo>
                  <a:pt x="291624" y="6544265"/>
                  <a:pt x="490445" y="6275955"/>
                  <a:pt x="672224" y="5969316"/>
                </a:cubicBezTo>
                <a:cubicBezTo>
                  <a:pt x="914596" y="5515036"/>
                  <a:pt x="1066079" y="5030470"/>
                  <a:pt x="1217562" y="4515619"/>
                </a:cubicBezTo>
                <a:cubicBezTo>
                  <a:pt x="1338748" y="3970483"/>
                  <a:pt x="1399341" y="3516203"/>
                  <a:pt x="1399341" y="3061922"/>
                </a:cubicBezTo>
                <a:cubicBezTo>
                  <a:pt x="1399341" y="1948936"/>
                  <a:pt x="1190579" y="1021447"/>
                  <a:pt x="773055" y="279455"/>
                </a:cubicBezTo>
                <a:close/>
              </a:path>
            </a:pathLst>
          </a:custGeom>
        </p:spPr>
      </p:pic>
      <p:sp>
        <p:nvSpPr>
          <p:cNvPr id="4" name="TextBox 3">
            <a:extLst>
              <a:ext uri="{FF2B5EF4-FFF2-40B4-BE49-F238E27FC236}">
                <a16:creationId xmlns:a16="http://schemas.microsoft.com/office/drawing/2014/main" id="{721DDF97-22CA-ABE6-0D0F-A13019274125}"/>
              </a:ext>
            </a:extLst>
          </p:cNvPr>
          <p:cNvSpPr txBox="1"/>
          <p:nvPr/>
        </p:nvSpPr>
        <p:spPr>
          <a:xfrm>
            <a:off x="3769032" y="810587"/>
            <a:ext cx="3624532" cy="3970318"/>
          </a:xfrm>
          <a:prstGeom prst="rect">
            <a:avLst/>
          </a:prstGeom>
          <a:noFill/>
        </p:spPr>
        <p:txBody>
          <a:bodyPr wrap="square" rtlCol="0">
            <a:spAutoFit/>
          </a:bodyPr>
          <a:lstStyle/>
          <a:p>
            <a:r>
              <a:rPr lang="en-US" dirty="0"/>
              <a:t>Practical Application: </a:t>
            </a:r>
          </a:p>
          <a:p>
            <a:endParaRPr lang="en-US" dirty="0"/>
          </a:p>
          <a:p>
            <a:r>
              <a:rPr lang="en-US" dirty="0"/>
              <a:t>Football clubs may use this analysis to identify forward players to target in the transfer window based on specific characteristics. For example, a team that plays lots of direct long passes would filter this data to identify players with the highest aerial duel win percentage and look to recruit them as these players would excel in this team's style of play. </a:t>
            </a:r>
          </a:p>
        </p:txBody>
      </p:sp>
      <p:sp>
        <p:nvSpPr>
          <p:cNvPr id="10" name="TextBox 9">
            <a:extLst>
              <a:ext uri="{FF2B5EF4-FFF2-40B4-BE49-F238E27FC236}">
                <a16:creationId xmlns:a16="http://schemas.microsoft.com/office/drawing/2014/main" id="{C0C9B5D9-F8CF-1B20-4E2F-DF278D15B79D}"/>
              </a:ext>
            </a:extLst>
          </p:cNvPr>
          <p:cNvSpPr txBox="1"/>
          <p:nvPr/>
        </p:nvSpPr>
        <p:spPr>
          <a:xfrm>
            <a:off x="221295" y="810587"/>
            <a:ext cx="3259767" cy="5078313"/>
          </a:xfrm>
          <a:prstGeom prst="rect">
            <a:avLst/>
          </a:prstGeom>
          <a:noFill/>
        </p:spPr>
        <p:txBody>
          <a:bodyPr wrap="square" rtlCol="0">
            <a:spAutoFit/>
          </a:bodyPr>
          <a:lstStyle/>
          <a:p>
            <a:r>
              <a:rPr lang="en-US" dirty="0"/>
              <a:t>Key findings: </a:t>
            </a:r>
          </a:p>
          <a:p>
            <a:endParaRPr lang="en-US" dirty="0"/>
          </a:p>
          <a:p>
            <a:pPr marL="285750" indent="-285750">
              <a:buFont typeface="Arial" panose="020B0604020202020204" pitchFamily="34" charset="0"/>
              <a:buChar char="•"/>
            </a:pPr>
            <a:r>
              <a:rPr lang="en-US" dirty="0"/>
              <a:t>Manchester City were the best attacking team of the 2022/23 season. This is largely due to Erling Haaland leading the league in goals and Manchester City having 3 players in the top 6 for goal-creating actions per game.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8 of the top 14 goal scorers in the league are English, the most prolific being Harry Kane. </a:t>
            </a:r>
          </a:p>
          <a:p>
            <a:endParaRPr lang="en-US" dirty="0"/>
          </a:p>
        </p:txBody>
      </p:sp>
    </p:spTree>
    <p:extLst>
      <p:ext uri="{BB962C8B-B14F-4D97-AF65-F5344CB8AC3E}">
        <p14:creationId xmlns:p14="http://schemas.microsoft.com/office/powerpoint/2010/main" val="1804441171"/>
      </p:ext>
    </p:extLst>
  </p:cSld>
  <p:clrMapOvr>
    <a:masterClrMapping/>
  </p:clrMapOvr>
</p:sld>
</file>

<file path=ppt/theme/theme1.xml><?xml version="1.0" encoding="utf-8"?>
<a:theme xmlns:a="http://schemas.openxmlformats.org/drawingml/2006/main" name="BlobVTI">
  <a:themeElements>
    <a:clrScheme name="AnalogousFromRegularSeedLeftStep">
      <a:dk1>
        <a:srgbClr val="000000"/>
      </a:dk1>
      <a:lt1>
        <a:srgbClr val="FFFFFF"/>
      </a:lt1>
      <a:dk2>
        <a:srgbClr val="1B2F30"/>
      </a:dk2>
      <a:lt2>
        <a:srgbClr val="F0F1F3"/>
      </a:lt2>
      <a:accent1>
        <a:srgbClr val="D7942D"/>
      </a:accent1>
      <a:accent2>
        <a:srgbClr val="CF3F1D"/>
      </a:accent2>
      <a:accent3>
        <a:srgbClr val="E12F57"/>
      </a:accent3>
      <a:accent4>
        <a:srgbClr val="CF1D90"/>
      </a:accent4>
      <a:accent5>
        <a:srgbClr val="D62FE1"/>
      </a:accent5>
      <a:accent6>
        <a:srgbClr val="7D22D0"/>
      </a:accent6>
      <a:hlink>
        <a:srgbClr val="3F72BF"/>
      </a:hlink>
      <a:folHlink>
        <a:srgbClr val="7F7F7F"/>
      </a:folHlink>
    </a:clrScheme>
    <a:fontScheme name="Blob">
      <a:majorFont>
        <a:latin typeface="The Hand Extrablack"/>
        <a:ea typeface=""/>
        <a:cs typeface=""/>
      </a:majorFont>
      <a:minorFont>
        <a:latin typeface="Sagona Book"/>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bVTI" id="{06D3AACF-B619-4265-899F-5E2FB3A445D5}" vid="{F5918863-BA1A-4735-81A8-3E7BFBDA847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9537</TotalTime>
  <Words>841</Words>
  <Application>Microsoft Macintosh PowerPoint</Application>
  <PresentationFormat>Widescreen</PresentationFormat>
  <Paragraphs>56</Paragraphs>
  <Slides>8</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Aptos</vt:lpstr>
      <vt:lpstr>Arial</vt:lpstr>
      <vt:lpstr>Sagona Book</vt:lpstr>
      <vt:lpstr>The Hand Extrablack</vt:lpstr>
      <vt:lpstr>BlobVTI</vt:lpstr>
      <vt:lpstr>2022/23 Premier League forward player statistics (First 23 games) </vt:lpstr>
      <vt:lpstr>The Dataset and MongoDB Queries </vt:lpstr>
      <vt:lpstr>PowerBI analysis - ETL process </vt:lpstr>
      <vt:lpstr>PowerPoint Presentation</vt:lpstr>
      <vt:lpstr>PowerPoint Presentation</vt:lpstr>
      <vt:lpstr>PowerPoint Presentation</vt:lpstr>
      <vt:lpstr>PowerPoint Presentation</vt:lpstr>
      <vt:lpstr>Conclusions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Nathan Weir</dc:creator>
  <cp:lastModifiedBy>Nathan Weir</cp:lastModifiedBy>
  <cp:revision>8</cp:revision>
  <dcterms:created xsi:type="dcterms:W3CDTF">2024-10-18T11:06:01Z</dcterms:created>
  <dcterms:modified xsi:type="dcterms:W3CDTF">2024-11-18T10:03:30Z</dcterms:modified>
</cp:coreProperties>
</file>

<file path=docProps/thumbnail.jpeg>
</file>